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3" r:id="rId5"/>
    <p:sldId id="265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61" r:id="rId14"/>
    <p:sldId id="272" r:id="rId15"/>
  </p:sldIdLst>
  <p:sldSz cx="10693400" cy="6624638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3"/>
    <a:srgbClr val="025ECF"/>
    <a:srgbClr val="95C12B"/>
    <a:srgbClr val="1E4562"/>
    <a:srgbClr val="04A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95" y="36"/>
      </p:cViewPr>
      <p:guideLst>
        <p:guide orient="horz" pos="2087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8CDC-2D5B-4EF8-9155-AF0A71F96875}" type="datetimeFigureOut">
              <a:rPr lang="lt-LT" smtClean="0"/>
              <a:t>2019-06-18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1143000"/>
            <a:ext cx="4981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9E89A-DC4C-49D9-85EE-467D2681B5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1704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9E89A-DC4C-49D9-85EE-467D2681B5C3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04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057933"/>
            <a:ext cx="9089390" cy="1420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3753962"/>
            <a:ext cx="7485380" cy="16929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265294"/>
            <a:ext cx="2406015" cy="5652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265294"/>
            <a:ext cx="7039822" cy="5652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256945"/>
            <a:ext cx="9089390" cy="131572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2807805"/>
            <a:ext cx="9089390" cy="144913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545750"/>
            <a:ext cx="4722918" cy="437195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482877"/>
            <a:ext cx="4724775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100869"/>
            <a:ext cx="4724775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0" y="1482877"/>
            <a:ext cx="4726632" cy="61799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0" y="2100869"/>
            <a:ext cx="4726632" cy="3816835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263758"/>
            <a:ext cx="3518055" cy="11225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263761"/>
            <a:ext cx="5977907" cy="5653945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1386269"/>
            <a:ext cx="3518055" cy="4531437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4637247"/>
            <a:ext cx="6416040" cy="54745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591924"/>
            <a:ext cx="6416040" cy="3974783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184700"/>
            <a:ext cx="6416040" cy="777475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265294"/>
            <a:ext cx="9624060" cy="1104106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545750"/>
            <a:ext cx="9624060" cy="4371955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6140059"/>
            <a:ext cx="3386243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6140059"/>
            <a:ext cx="2495127" cy="35270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yta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5293519"/>
          </a:xfrm>
          <a:prstGeom prst="rect">
            <a:avLst/>
          </a:prstGeom>
          <a:noFill/>
        </p:spPr>
      </p:pic>
      <p:pic>
        <p:nvPicPr>
          <p:cNvPr id="102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2213" y="645319"/>
            <a:ext cx="1881187" cy="1331913"/>
          </a:xfrm>
          <a:prstGeom prst="rect">
            <a:avLst/>
          </a:prstGeom>
          <a:noFill/>
        </p:spPr>
      </p:pic>
      <p:pic>
        <p:nvPicPr>
          <p:cNvPr id="1028" name="Picture 4" descr="C:\Users\Nyta\Desktop\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700" y="5664994"/>
            <a:ext cx="7135813" cy="6191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5100" y="3693319"/>
            <a:ext cx="1043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PROJEKTO PARENGIAM</a:t>
            </a:r>
            <a:r>
              <a:rPr lang="lt-LT" sz="2500" b="1" dirty="0">
                <a:latin typeface="Arial" pitchFamily="34" charset="0"/>
                <a:cs typeface="Arial" pitchFamily="34" charset="0"/>
              </a:rPr>
              <a:t>ŲJŲ 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  <a:p>
            <a:r>
              <a:rPr lang="lt-LT" sz="2500" b="1" dirty="0">
                <a:latin typeface="Arial" pitchFamily="34" charset="0"/>
                <a:cs typeface="Arial" pitchFamily="34" charset="0"/>
              </a:rPr>
              <a:t>IR PRAKTINIŲ GAMTOVARKINIŲ VEIKLŲ APŽVALGA </a:t>
            </a:r>
          </a:p>
          <a:p>
            <a:r>
              <a:rPr lang="lt-LT" sz="2500" dirty="0">
                <a:latin typeface="Arial" pitchFamily="34" charset="0"/>
                <a:cs typeface="Arial" pitchFamily="34" charset="0"/>
              </a:rPr>
              <a:t>Pirmieji projekto metai</a:t>
            </a:r>
            <a:endParaRPr lang="en-US" sz="2500" dirty="0">
              <a:latin typeface="Arial" pitchFamily="34" charset="0"/>
              <a:cs typeface="Arial" pitchFamily="34" charset="0"/>
            </a:endParaRPr>
          </a:p>
          <a:p>
            <a:r>
              <a:rPr lang="en-US" sz="2500" dirty="0">
                <a:latin typeface="Arial" pitchFamily="34" charset="0"/>
                <a:cs typeface="Arial" pitchFamily="34" charset="0"/>
              </a:rPr>
              <a:t>2019 06 18                                    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Vyr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biologas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Liutauras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Raudonikis</a:t>
            </a:r>
            <a:endParaRPr lang="en-US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8500" y="5826919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latin typeface="Arial" pitchFamily="34" charset="0"/>
                <a:cs typeface="Arial" pitchFamily="34" charset="0"/>
              </a:rPr>
              <a:t>www.lifeterns.lt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6100" y="1635919"/>
            <a:ext cx="8839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Papildomų apsaugos priemonių žuvėdroms įdiegimas (LOD, NKRP):</a:t>
            </a:r>
            <a:endParaRPr lang="en-US" sz="2800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800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lt-LT" sz="28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Stogelio formos slėptuvių įrengimas veisimosi buveinėse – pagaminti, organizuojamas išdėliojimas, bus kartojama kasmet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lt-LT" sz="28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Įspėjamųjų ženklų įrengimas veisimosi buveinėse – pagaminti, organizuojamas išdėliojimas, bus kartojama kasmet</a:t>
            </a:r>
          </a:p>
          <a:p>
            <a:pPr lvl="0"/>
            <a:endParaRPr lang="lt-LT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t-LT" sz="11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68702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PRAKTIN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ĖS GAMTOSAUGOS VEIKLOS</a:t>
            </a:r>
            <a:endParaRPr lang="en-US" sz="18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205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56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1500" y="188119"/>
            <a:ext cx="6548395" cy="4677708"/>
          </a:xfrm>
          <a:prstGeom prst="rect">
            <a:avLst/>
          </a:prstGeom>
          <a:noFill/>
        </p:spPr>
      </p:pic>
      <p:pic>
        <p:nvPicPr>
          <p:cNvPr id="3075" name="Picture 3" descr="C:\Users\Nyta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6" name="Picture 3" descr="C:\Users\Nyta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5086" y="340519"/>
            <a:ext cx="1558314" cy="1103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35686" y="4988719"/>
            <a:ext cx="8102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Kviečiame bendradarbiauti visų ST direkcijas!</a:t>
            </a:r>
            <a:endParaRPr lang="lt-LT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3600" b="1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6100" y="1635919"/>
            <a:ext cx="88392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Tinkamas rūšių apsaugos priemonių planavimas (LOD):</a:t>
            </a:r>
          </a:p>
          <a:p>
            <a:endParaRPr lang="lt-LT" sz="24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Naujos PAST steigimas Nemuno upės salose ties Lipliūnais (pradėtas 2019 m. pavasarį)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Sartų RP PAST, saugomų paukščių sąrašo papildymas nauja tiksline rūšimi – upine žuvėdra (jei jos įsikurs </a:t>
            </a:r>
            <a:r>
              <a:rPr lang="lt-LT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  <a:sym typeface="Segoe UI Emoji" panose="020B0502040204020203" pitchFamily="34" charset="0"/>
              </a:rPr>
              <a:t>😊</a:t>
            </a:r>
            <a:r>
              <a:rPr lang="lt-LT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Pasiūlymų dėl Europos žuvininkystės fondo specialios priemonės, skirtos upinės žuvėdros apsaugai, parengimas – bus vykdomas II-je 2019 m. pusėje.</a:t>
            </a:r>
            <a:endParaRPr lang="en-US" sz="24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lt-LT" sz="24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– planuojama Projekto paraiškoje nenumatyta veikla – Kalvių karjero PAST ribų koregavimas</a:t>
            </a:r>
            <a:endParaRPr lang="lt-LT" sz="24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lt-LT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t-LT" sz="11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68702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06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PRAKTIN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ĖS GAMTOSAUGOS VEIKLOS</a:t>
            </a:r>
            <a:endParaRPr lang="en-US" sz="18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205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73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3500" y="0"/>
            <a:ext cx="10693401" cy="66246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9500" y="1788319"/>
            <a:ext cx="3278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Klausimai?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18500" y="5826919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www.lifeterns.lt</a:t>
            </a:r>
            <a:endParaRPr lang="en-US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35086" y="340519"/>
            <a:ext cx="1558314" cy="110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31900" y="2689071"/>
            <a:ext cx="8839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 err="1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Jei</a:t>
            </a:r>
            <a:r>
              <a:rPr lang="en-US" sz="5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lt-LT" sz="5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ėra, ačiū už dėmesį</a:t>
            </a:r>
            <a:r>
              <a:rPr lang="en-US" sz="5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lt-LT" sz="54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11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205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8931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6100" y="1635919"/>
            <a:ext cx="88392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24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Žuvėdrų buveinių tvarkymo darbų techninio plano parengimas (LOD)</a:t>
            </a:r>
            <a:endParaRPr lang="en-US" sz="2400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lt-LT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3563"/>
                </a:solidFill>
              </a:rPr>
              <a:t>p</a:t>
            </a:r>
            <a:r>
              <a:rPr lang="lt-LT" sz="2800" dirty="0">
                <a:solidFill>
                  <a:srgbClr val="003563"/>
                </a:solidFill>
              </a:rPr>
              <a:t>arengtas</a:t>
            </a:r>
            <a:endParaRPr lang="en-US" sz="2800" dirty="0">
              <a:solidFill>
                <a:srgbClr val="00356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t-LT" sz="2800" dirty="0">
                <a:solidFill>
                  <a:srgbClr val="003563"/>
                </a:solidFill>
              </a:rPr>
              <a:t>aptartas su projekto partneriais</a:t>
            </a:r>
            <a:endParaRPr lang="en-US" sz="2800" dirty="0">
              <a:solidFill>
                <a:srgbClr val="00356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t-LT" sz="2800" dirty="0">
                <a:solidFill>
                  <a:srgbClr val="003563"/>
                </a:solidFill>
              </a:rPr>
              <a:t>pateiktas tvirtinimui PSK</a:t>
            </a:r>
            <a:endParaRPr lang="en-US" sz="2800" dirty="0">
              <a:solidFill>
                <a:srgbClr val="003563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t-LT" sz="2800" dirty="0">
                <a:solidFill>
                  <a:srgbClr val="003563"/>
                </a:solidFill>
              </a:rPr>
              <a:t>jam pritarus suderinamas su suinteresuotomis institucijomis</a:t>
            </a:r>
          </a:p>
          <a:p>
            <a:pPr algn="just"/>
            <a:r>
              <a:rPr lang="lt-LT" sz="11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68702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PARENGIAMOSIOS VEIKLOS</a:t>
            </a: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205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6100" y="1635919"/>
            <a:ext cx="88392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sz="24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Upinės žuvėdros apsaugos veiksmų plano parengimas, mažosios žuvėdros apsaugos veiksmų plano peržiūra (LOD)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lt-LT" sz="2400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sz="24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Vasaknų ir Niedaus PAST gamtovarkos planų parengimas (LOD)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lt-LT" sz="2400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sz="24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Novaraisčio, Kretuono ežero ir Kalvių žvyro karjero PAST gamtovarkos planų peržiūra (visi jie nebuvo patvirtinti AM) (LOD)</a:t>
            </a:r>
          </a:p>
          <a:p>
            <a:pPr lvl="0"/>
            <a:endParaRPr lang="lt-LT" sz="2400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t-LT" sz="3200" u="sng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 planai turi būti įteisinti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lt-LT" sz="2400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800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11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687021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PARENGIAMOSIOS VEIKLOS (NEPRAD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ĖTOS)</a:t>
            </a:r>
            <a:endParaRPr lang="en-US" sz="18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205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05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6681"/>
            <a:ext cx="10693400" cy="6741319"/>
          </a:xfrm>
          <a:prstGeom prst="rect">
            <a:avLst/>
          </a:prstGeom>
          <a:noFill/>
        </p:spPr>
      </p:pic>
      <p:pic>
        <p:nvPicPr>
          <p:cNvPr id="3075" name="Picture 3" descr="C:\Users\Nyta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6" name="Picture 3" descr="C:\Users\Nyta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5086" y="340519"/>
            <a:ext cx="1558314" cy="1103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6100" y="950119"/>
            <a:ext cx="6248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Praktinės gamtosaugos </a:t>
            </a:r>
          </a:p>
          <a:p>
            <a:r>
              <a:rPr lang="lt-LT" sz="6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veiklos</a:t>
            </a:r>
            <a:endParaRPr lang="lt-LT" sz="7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6100" y="1635919"/>
            <a:ext cx="88392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t-LT" sz="24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Naujų smėlio salų formavimas ir priežiūra Nemuno laivybos kelyje Nemuno deltoje ir Nemune tarp Kulautuvos bei Smalininkų (VVKD):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planuoja įrengti 6 salas ir 2 pliažus, per 2020 metus – 7 salas, iš viso 13 salų ir 2 pliažus. /2019 m. supilta sala ties Vilkija ir pliažo zona saloje tieks Skirsnemune</a:t>
            </a:r>
          </a:p>
          <a:p>
            <a:pPr lvl="0"/>
            <a:endParaRPr lang="lt-LT" sz="24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t-LT" sz="24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Atvirų salų formavimas,  priežiūra bei atkūrimas Nemuno deltos ir Kalvių žvyro karjero PAST (Ekostoma):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m. bus formuojamos salos Kalvių karjere (žiemą buvo iškirsti krūmai), salos Kniaupo įlankoje planuojamos pilti 2020 m. </a:t>
            </a:r>
          </a:p>
          <a:p>
            <a:pPr lvl="0"/>
            <a:endParaRPr lang="lt-LT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t-LT" sz="11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68702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PRAKTIN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ĖS GAMTOSAUGOS VEIKLOS</a:t>
            </a:r>
            <a:endParaRPr lang="en-US" sz="18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205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30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205014" cy="67413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1500" y="1407319"/>
            <a:ext cx="3733800" cy="52783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sz="24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Tinkamų upinės ir mažosios žuvėdrų veisimosi buveinių atkūrimas išlaikant Nemuno atviras salas:</a:t>
            </a:r>
          </a:p>
          <a:p>
            <a:endParaRPr lang="lt-LT" sz="2400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dviejose, Nemuno kilpų regioniniame parke esančiose PAST (NKRP) – darbai bus pradėti 2019 m. abejose PAST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lt-LT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salose ties Lipliūnais (LOD) – tvarkytos 2018 m. ir bus tęsiama kasmet</a:t>
            </a:r>
          </a:p>
          <a:p>
            <a:pPr algn="just"/>
            <a:endParaRPr lang="en-US" sz="1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2987" y="36412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PRAKTIN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ĖS GAMTOSAUGOS VEIKLOS</a:t>
            </a:r>
            <a:endParaRPr lang="en-US" sz="18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3700" y="1026319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Nemuno salos ties Lipliūnais</a:t>
            </a:r>
          </a:p>
          <a:p>
            <a:endParaRPr lang="lt-LT" sz="1400" dirty="0"/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Nyta\Desktop\5.png">
            <a:extLst>
              <a:ext uri="{FF2B5EF4-FFF2-40B4-BE49-F238E27FC236}">
                <a16:creationId xmlns:a16="http://schemas.microsoft.com/office/drawing/2014/main" id="{36EF45E0-DA9D-4937-8EBA-BCDE1B3C0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1"/>
            <a:ext cx="5228427" cy="6624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205014" cy="66246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1500" y="721519"/>
            <a:ext cx="3733800" cy="56477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lt-LT" b="1" dirty="0">
                <a:solidFill>
                  <a:srgbClr val="003563"/>
                </a:solidFill>
              </a:rPr>
              <a:t>Upinės ir mažosios žuvėdrų veisimosi buveinių atkūrimas ir jų priežiūra tinkamai tvarkant žolinę augaliją (LOD):</a:t>
            </a:r>
            <a:endParaRPr lang="en-US" b="1" dirty="0">
              <a:solidFill>
                <a:srgbClr val="003563"/>
              </a:solidFill>
            </a:endParaRPr>
          </a:p>
          <a:p>
            <a:endParaRPr lang="lt-LT" b="1" dirty="0">
              <a:solidFill>
                <a:srgbClr val="003563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563"/>
                </a:solidFill>
              </a:rPr>
              <a:t>Kretuono Didžioji sala: nendrynai 1 k. pjauti 2018 m., bus kartojama dar 2 k, mažųjų žuvėdrų buveinė formuojama 2019 m. vasaros pab., pievos tvarkomos bendradarbiaujant su ANP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563"/>
                </a:solidFill>
              </a:rPr>
              <a:t>2 salos Niedaus ež. - tvarkytos 2018 m. ir bus tęsiama kasmet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dirty="0">
                <a:solidFill>
                  <a:srgbClr val="003563"/>
                </a:solidFill>
              </a:rPr>
              <a:t>Novaraisčio PAST – augalija iškirsta 2019 m. žiemos pab., palaikomieji darbai kasmet</a:t>
            </a:r>
          </a:p>
          <a:p>
            <a:pPr algn="just"/>
            <a:endParaRPr lang="en-US" sz="10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5299" y="111919"/>
            <a:ext cx="401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PRAKTIN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ĖS GAMTOSAUGOS VEIKLOS</a:t>
            </a:r>
            <a:endParaRPr lang="en-US" sz="18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Nyta\Desktop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8" name="Picture 2" descr="C:\Users\Nyta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3700" y="1026319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Kretuono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Did</a:t>
            </a:r>
            <a:r>
              <a:rPr lang="lt-LT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žioji sala</a:t>
            </a:r>
            <a:endParaRPr lang="lt-LT" sz="3200" dirty="0"/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47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46100" y="1635919"/>
            <a:ext cx="88392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Upinės žuvėdros veisimosi buveinių formavimas bei priežiūra ant natūralių plūduriuojančių salų Vasaknų žuvininkystės tvenkinių PAST ir ant dirbtinių plaustų Sartų RP PAST (LOD)</a:t>
            </a:r>
            <a:r>
              <a:rPr lang="en-US" sz="2400" b="1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lt-LT" sz="2400" b="1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Vasaknų PAST darbų planavimas ir derinamas su žemės naudotojais 2019 m. vasarą</a:t>
            </a:r>
            <a:r>
              <a:rPr lang="en-US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lt-LT" sz="24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Sartų ež. plaustai įrengti 2019 m. gegužės mėn. (priežiūra iki projekto pabaigos)</a:t>
            </a:r>
            <a:r>
              <a:rPr lang="en-US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lt-LT" sz="24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t-LT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 veiklos vykdomos bendradarbiaujant su Sartų RP</a:t>
            </a:r>
            <a:r>
              <a:rPr lang="en-US" sz="2400" dirty="0">
                <a:solidFill>
                  <a:srgbClr val="003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24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lt-LT" sz="2800" dirty="0">
              <a:solidFill>
                <a:srgbClr val="0035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lt-LT" sz="11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lt-LT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00" y="68702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04</a:t>
            </a:r>
            <a:r>
              <a:rPr lang="en-US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  |  PRAKTIN</a:t>
            </a:r>
            <a:r>
              <a:rPr lang="lt-LT" sz="1800" dirty="0">
                <a:solidFill>
                  <a:srgbClr val="003563"/>
                </a:solidFill>
                <a:latin typeface="Arial" pitchFamily="34" charset="0"/>
                <a:cs typeface="Arial" pitchFamily="34" charset="0"/>
              </a:rPr>
              <a:t>ĖS GAMTOSAUGOS VEIKLOS</a:t>
            </a:r>
            <a:endParaRPr lang="en-US" sz="1800" dirty="0">
              <a:solidFill>
                <a:srgbClr val="00356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Users\Nyta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5086" y="721519"/>
            <a:ext cx="1558314" cy="1103313"/>
          </a:xfrm>
          <a:prstGeom prst="rect">
            <a:avLst/>
          </a:prstGeom>
          <a:noFill/>
        </p:spPr>
      </p:pic>
      <p:pic>
        <p:nvPicPr>
          <p:cNvPr id="2050" name="Picture 2" descr="C:\Users\Nyta\Desktop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66300" y="2016920"/>
            <a:ext cx="752475" cy="205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0814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914" y="-146611"/>
            <a:ext cx="10695314" cy="6741319"/>
          </a:xfrm>
          <a:prstGeom prst="rect">
            <a:avLst/>
          </a:prstGeom>
          <a:noFill/>
        </p:spPr>
      </p:pic>
      <p:pic>
        <p:nvPicPr>
          <p:cNvPr id="3075" name="Picture 3" descr="C:\Users\Nyta\Desktop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00" y="1407319"/>
            <a:ext cx="1384300" cy="2750408"/>
          </a:xfrm>
          <a:prstGeom prst="rect">
            <a:avLst/>
          </a:prstGeom>
          <a:noFill/>
        </p:spPr>
      </p:pic>
      <p:pic>
        <p:nvPicPr>
          <p:cNvPr id="6" name="Picture 3" descr="C:\Users\Nyta\Desktop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5086" y="340519"/>
            <a:ext cx="1558314" cy="1103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6100" y="950119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laustai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žuvėdroms Sartų ežere </a:t>
            </a:r>
          </a:p>
        </p:txBody>
      </p:sp>
    </p:spTree>
    <p:extLst>
      <p:ext uri="{BB962C8B-B14F-4D97-AF65-F5344CB8AC3E}">
        <p14:creationId xmlns:p14="http://schemas.microsoft.com/office/powerpoint/2010/main" val="331516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601</Words>
  <Application>Microsoft Office PowerPoint</Application>
  <PresentationFormat>Pasirinktinai</PresentationFormat>
  <Paragraphs>86</Paragraphs>
  <Slides>14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Aniuta</dc:creator>
  <cp:lastModifiedBy>Justina Liaudanskytė</cp:lastModifiedBy>
  <cp:revision>44</cp:revision>
  <dcterms:created xsi:type="dcterms:W3CDTF">2006-08-16T00:00:00Z</dcterms:created>
  <dcterms:modified xsi:type="dcterms:W3CDTF">2019-06-18T06:42:30Z</dcterms:modified>
</cp:coreProperties>
</file>